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86" r:id="rId14"/>
    <p:sldId id="277" r:id="rId15"/>
    <p:sldId id="281" r:id="rId16"/>
    <p:sldId id="285"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90" d="100"/>
          <a:sy n="90" d="100"/>
        </p:scale>
        <p:origin x="-564"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10/23/2015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16</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10/23/2015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10/23/2015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10/23/2015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10/23/2015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10/23/2015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10/23/2015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10/23/2015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10/23/2015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10/23/2015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10/23/2015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10/23/2015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10/23/2015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jpg"/><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ton.degrauw@choa.org" TargetMode="External"/><Relationship Id="rId18" Type="http://schemas.openxmlformats.org/officeDocument/2006/relationships/hyperlink" Target="mailto:hazel.stevens@me.gatech.edu" TargetMode="External"/><Relationship Id="rId26" Type="http://schemas.openxmlformats.org/officeDocument/2006/relationships/hyperlink" Target="mailto:warren.r.jones@emory.edu" TargetMode="External"/><Relationship Id="rId3" Type="http://schemas.openxmlformats.org/officeDocument/2006/relationships/hyperlink" Target="mailto:douglas.graham@choa.org" TargetMode="External"/><Relationship Id="rId21" Type="http://schemas.openxmlformats.org/officeDocument/2006/relationships/hyperlink" Target="mailto:Erin.kirshtein@bme.gatech.edu" TargetMode="External"/><Relationship Id="rId34" Type="http://schemas.openxmlformats.org/officeDocument/2006/relationships/hyperlink" Target="mailto:mmccar2@emory.edu" TargetMode="External"/><Relationship Id="rId7" Type="http://schemas.openxmlformats.org/officeDocument/2006/relationships/hyperlink" Target="mailto:cynthia.wetmore@emory.edu" TargetMode="External"/><Relationship Id="rId12" Type="http://schemas.openxmlformats.org/officeDocument/2006/relationships/hyperlink" Target="mailto:Martin.moore@emory.edu" TargetMode="External"/><Relationship Id="rId17" Type="http://schemas.openxmlformats.org/officeDocument/2006/relationships/hyperlink" Target="mailto:maherk@kidsheart.com" TargetMode="External"/><Relationship Id="rId25" Type="http://schemas.openxmlformats.org/officeDocument/2006/relationships/hyperlink" Target="mailto:ami.klin@choa.org" TargetMode="External"/><Relationship Id="rId33" Type="http://schemas.openxmlformats.org/officeDocument/2006/relationships/hyperlink" Target="mailto:kristine.rogers@choa.org" TargetMode="External"/><Relationship Id="rId2" Type="http://schemas.openxmlformats.org/officeDocument/2006/relationships/notesSlide" Target="../notesSlides/notesSlide4.xml"/><Relationship Id="rId16" Type="http://schemas.openxmlformats.org/officeDocument/2006/relationships/hyperlink" Target="mailto:robert.guldberg@me.gatech.edu" TargetMode="External"/><Relationship Id="rId20" Type="http://schemas.openxmlformats.org/officeDocument/2006/relationships/hyperlink" Target="mailto:thomas.barker@bme.gatech.edu" TargetMode="External"/><Relationship Id="rId29" Type="http://schemas.openxmlformats.org/officeDocument/2006/relationships/hyperlink" Target="mailto:ljain@emory.edu"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ami.klin@emory.edu" TargetMode="External"/><Relationship Id="rId32" Type="http://schemas.openxmlformats.org/officeDocument/2006/relationships/hyperlink" Target="mailto:Farah.chapes@choa.org" TargetMode="External"/><Relationship Id="rId37" Type="http://schemas.openxmlformats.org/officeDocument/2006/relationships/hyperlink" Target="mailto:barbara.kilbourne@choa.org" TargetMode="External"/><Relationship Id="rId5" Type="http://schemas.openxmlformats.org/officeDocument/2006/relationships/hyperlink" Target="mailto:michael.davis@bme.gatech.edu" TargetMode="External"/><Relationship Id="rId15" Type="http://schemas.openxmlformats.org/officeDocument/2006/relationships/hyperlink" Target="mailto:jkenny@emory.edu" TargetMode="External"/><Relationship Id="rId23" Type="http://schemas.openxmlformats.org/officeDocument/2006/relationships/hyperlink" Target="mailto:mynatt@cc.gatech.edu" TargetMode="External"/><Relationship Id="rId28" Type="http://schemas.openxmlformats.org/officeDocument/2006/relationships/hyperlink" Target="mailto:Christina.wessels@choa.org" TargetMode="External"/><Relationship Id="rId36" Type="http://schemas.openxmlformats.org/officeDocument/2006/relationships/hyperlink" Target="mailto:stacy.heilman@emory.edu" TargetMode="External"/><Relationship Id="rId10" Type="http://schemas.openxmlformats.org/officeDocument/2006/relationships/hyperlink" Target="mailto:Baek.kim@emory.edu" TargetMode="External"/><Relationship Id="rId19" Type="http://schemas.openxmlformats.org/officeDocument/2006/relationships/hyperlink" Target="mailto:mgfinn@gatech.edu" TargetMode="External"/><Relationship Id="rId31" Type="http://schemas.openxmlformats.org/officeDocument/2006/relationships/hyperlink" Target="mailto:Cynthia.wetmore@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alex.kuan@emory.edu" TargetMode="External"/><Relationship Id="rId22" Type="http://schemas.openxmlformats.org/officeDocument/2006/relationships/hyperlink" Target="mailto:skugath@emory.edu" TargetMode="External"/><Relationship Id="rId27" Type="http://schemas.openxmlformats.org/officeDocument/2006/relationships/hyperlink" Target="mailto:Chris.gunter@emory.edu" TargetMode="External"/><Relationship Id="rId30" Type="http://schemas.openxmlformats.org/officeDocument/2006/relationships/hyperlink" Target="mailto:pat.frias@choa.org" TargetMode="External"/><Relationship Id="rId35" Type="http://schemas.openxmlformats.org/officeDocument/2006/relationships/hyperlink" Target="mailto:sfulgha@emory.edu"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bridget.e.neary@emory.edu" TargetMode="External"/><Relationship Id="rId12" Type="http://schemas.openxmlformats.org/officeDocument/2006/relationships/hyperlink" Target="http://www.pedsresearch.org/infrastructure/detail/out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pedsresearch.org/infrastructure/detail/inpatient-resources"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November </a:t>
            </a:r>
            <a:r>
              <a:rPr lang="en-US" sz="2000" b="1" dirty="0" smtClean="0">
                <a:solidFill>
                  <a:srgbClr val="000000"/>
                </a:solidFill>
                <a:latin typeface="Calibri" pitchFamily="34" charset="0"/>
              </a:rPr>
              <a:t>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smtClean="0">
                <a:solidFill>
                  <a:srgbClr val="000000"/>
                </a:solidFill>
                <a:latin typeface="Calibri" pitchFamily="34" charset="0"/>
              </a:rPr>
              <a:t>  Kris </a:t>
            </a:r>
            <a:r>
              <a:rPr lang="en-US" sz="1100" b="1" dirty="0">
                <a:solidFill>
                  <a:srgbClr val="000000"/>
                </a:solidFill>
                <a:latin typeface="Calibri" pitchFamily="34" charset="0"/>
              </a:rPr>
              <a:t>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smtClean="0">
                <a:solidFill>
                  <a:srgbClr val="000000"/>
                </a:solidFill>
                <a:latin typeface="Calibri" pitchFamily="34" charset="0"/>
              </a:rPr>
              <a:t>  Manager</a:t>
            </a:r>
            <a:r>
              <a:rPr lang="en-US" sz="1050" b="1" dirty="0">
                <a:solidFill>
                  <a:srgbClr val="000000"/>
                </a:solidFill>
                <a:latin typeface="Calibri" pitchFamily="34" charset="0"/>
              </a:rPr>
              <a:t>,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  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marL="171450" indent="-171450" fontAlgn="auto">
              <a:spcBef>
                <a:spcPts val="0"/>
              </a:spcBef>
              <a:spcAft>
                <a:spcPts val="0"/>
              </a:spcAft>
              <a:buFont typeface="Wingdings" panose="05000000000000000000" pitchFamily="2" charset="2"/>
              <a:buChar char="Ø"/>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Manager</a:t>
            </a:r>
            <a:r>
              <a:rPr lang="en-US" sz="1050" b="1" kern="0" dirty="0">
                <a:solidFill>
                  <a:srgbClr val="000000"/>
                </a:solidFill>
                <a:latin typeface="Calibri"/>
                <a:cs typeface="+mn-cs"/>
              </a:rPr>
              <a:t>,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Nurse </a:t>
            </a:r>
            <a:r>
              <a:rPr lang="en-US" sz="1050" b="1" kern="0" dirty="0">
                <a:solidFill>
                  <a:srgbClr val="000000"/>
                </a:solidFill>
                <a:latin typeface="Calibri"/>
                <a:cs typeface="+mn-cs"/>
              </a:rPr>
              <a:t>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smtClean="0">
                <a:solidFill>
                  <a:srgbClr val="000000"/>
                </a:solidFill>
                <a:latin typeface="Calibri" pitchFamily="34" charset="0"/>
              </a:rPr>
              <a:t>  Stacy </a:t>
            </a:r>
            <a:r>
              <a:rPr lang="en-US" sz="1100" b="1" dirty="0">
                <a:solidFill>
                  <a:srgbClr val="000000"/>
                </a:solidFill>
                <a:latin typeface="Calibri" pitchFamily="34" charset="0"/>
              </a:rPr>
              <a:t>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992"/>
          </a:xfrm>
          <a:prstGeom prst="rect">
            <a:avLst/>
          </a:prstGeom>
          <a:solidFill>
            <a:srgbClr val="F7F0DE"/>
          </a:solidFill>
          <a:ln w="9528">
            <a:solidFill>
              <a:srgbClr val="000000"/>
            </a:solidFill>
            <a:miter lim="800000"/>
            <a:headEnd/>
            <a:tailEnd/>
          </a:ln>
        </p:spPr>
        <p:txBody>
          <a:bodyPr>
            <a:spAutoFit/>
          </a:bodyPr>
          <a:lstStyle/>
          <a:p>
            <a:r>
              <a:rPr lang="en-US" sz="1050" b="1" dirty="0" smtClean="0">
                <a:solidFill>
                  <a:srgbClr val="000000"/>
                </a:solidFill>
                <a:latin typeface="Calibri" pitchFamily="34" charset="0"/>
              </a:rPr>
              <a:t>Equipment Core:</a:t>
            </a:r>
            <a:r>
              <a:rPr lang="en-US" sz="105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  </a:t>
            </a:r>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a:solidFill>
                  <a:srgbClr val="000000"/>
                </a:solidFill>
                <a:latin typeface="Calibri" pitchFamily="34" charset="0"/>
              </a:rPr>
              <a:t>T</a:t>
            </a:r>
            <a:r>
              <a:rPr lang="en-US" sz="1000" i="1" dirty="0" smtClean="0">
                <a:solidFill>
                  <a:srgbClr val="000000"/>
                </a:solidFill>
                <a:latin typeface="Calibri" pitchFamily="34" charset="0"/>
              </a:rPr>
              <a:t>his core provides common equipment for investigator’s use, including access to benchtop space and hood space, centrifuges for clinical specimen processing</a:t>
            </a:r>
          </a:p>
          <a:p>
            <a:endParaRPr lang="en-US" sz="1000" b="1" i="1" dirty="0">
              <a:solidFill>
                <a:srgbClr val="000000"/>
              </a:solidFill>
              <a:latin typeface="Calibri" pitchFamily="34" charset="0"/>
            </a:endParaRPr>
          </a:p>
        </p:txBody>
      </p:sp>
      <p:sp>
        <p:nvSpPr>
          <p:cNvPr id="10" name="Rektangel 13"/>
          <p:cNvSpPr/>
          <p:nvPr/>
        </p:nvSpPr>
        <p:spPr>
          <a:xfrm>
            <a:off x="3219459" y="4470400"/>
            <a:ext cx="1801803" cy="2208297"/>
          </a:xfrm>
          <a:prstGeom prst="rect">
            <a:avLst/>
          </a:prstGeom>
          <a:solidFill>
            <a:srgbClr val="E8D19D"/>
          </a:solidFill>
          <a:ln w="9528">
            <a:solidFill>
              <a:srgbClr val="000000"/>
            </a:solidFill>
            <a:prstDash val="solid"/>
            <a:miter/>
          </a:ln>
        </p:spPr>
        <p:txBody>
          <a:bodyPr wrap="square">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b="1" dirty="0" smtClean="0">
                <a:latin typeface="+mn-lt"/>
                <a:cs typeface="+mn-cs"/>
              </a:rPr>
              <a:t>Courtney </a:t>
            </a:r>
            <a:r>
              <a:rPr lang="en-US" sz="1050" b="1" dirty="0">
                <a:latin typeface="+mn-lt"/>
                <a:cs typeface="+mn-cs"/>
              </a:rPr>
              <a:t>McCracken, </a:t>
            </a:r>
            <a:r>
              <a:rPr lang="en-US" sz="1050" b="1" dirty="0" smtClean="0">
                <a:latin typeface="+mn-lt"/>
                <a:cs typeface="+mn-cs"/>
              </a:rPr>
              <a:t>PhD</a:t>
            </a:r>
          </a:p>
          <a:p>
            <a:pPr marL="171450" indent="-171450" fontAlgn="auto">
              <a:spcBef>
                <a:spcPts val="0"/>
              </a:spcBef>
              <a:spcAft>
                <a:spcPts val="0"/>
              </a:spcAft>
              <a:buFont typeface="Wingdings" panose="05000000000000000000" pitchFamily="2" charset="2"/>
              <a:buChar char="§"/>
              <a:defRPr/>
            </a:pPr>
            <a:r>
              <a:rPr lang="en-US" sz="1000" dirty="0">
                <a:latin typeface="+mn-lt"/>
              </a:rPr>
              <a:t>Traci Leong, PhD</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Curtis Travers, MPH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Elizabeth  Wang</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0313" y="4470400"/>
            <a:ext cx="1905000" cy="2246769"/>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800" i="1" dirty="0">
                <a:solidFill>
                  <a:srgbClr val="000000"/>
                </a:solidFill>
                <a:latin typeface="Calibri" pitchFamily="34" charset="0"/>
              </a:rPr>
              <a:t>A four-bed outpatient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four-bed inpatient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core research </a:t>
            </a:r>
            <a:r>
              <a:rPr lang="en-US" sz="800" i="1" dirty="0" smtClean="0">
                <a:solidFill>
                  <a:srgbClr val="000000"/>
                </a:solidFill>
                <a:latin typeface="Calibri" pitchFamily="34" charset="0"/>
              </a:rPr>
              <a:t>lab/A </a:t>
            </a:r>
            <a:r>
              <a:rPr lang="en-US" sz="800" i="1" dirty="0">
                <a:solidFill>
                  <a:srgbClr val="000000"/>
                </a:solidFill>
                <a:latin typeface="Calibri" pitchFamily="34" charset="0"/>
              </a:rPr>
              <a:t>research </a:t>
            </a:r>
            <a:r>
              <a:rPr lang="en-US" sz="800" i="1" dirty="0" smtClean="0">
                <a:solidFill>
                  <a:srgbClr val="000000"/>
                </a:solidFill>
                <a:latin typeface="Calibri" pitchFamily="34" charset="0"/>
              </a:rPr>
              <a:t>pharmacy/ </a:t>
            </a:r>
            <a:r>
              <a:rPr lang="en-US" sz="800" i="1" dirty="0" err="1" smtClean="0">
                <a:solidFill>
                  <a:srgbClr val="000000"/>
                </a:solidFill>
                <a:latin typeface="Calibri" pitchFamily="34" charset="0"/>
              </a:rPr>
              <a:t>Bionutrition</a:t>
            </a:r>
            <a:r>
              <a:rPr lang="en-US" sz="800" i="1" dirty="0" smtClean="0">
                <a:solidFill>
                  <a:srgbClr val="000000"/>
                </a:solidFill>
                <a:latin typeface="Calibri" pitchFamily="34" charset="0"/>
              </a:rPr>
              <a:t> services/Nursing </a:t>
            </a:r>
            <a:r>
              <a:rPr lang="en-US" sz="800" i="1" dirty="0">
                <a:solidFill>
                  <a:srgbClr val="000000"/>
                </a:solidFill>
                <a:latin typeface="Calibri" pitchFamily="34" charset="0"/>
              </a:rPr>
              <a:t>Services including, but limited </a:t>
            </a:r>
            <a:r>
              <a:rPr lang="en-US" sz="800" i="1" dirty="0" smtClean="0">
                <a:solidFill>
                  <a:srgbClr val="000000"/>
                </a:solidFill>
                <a:latin typeface="Calibri" pitchFamily="34" charset="0"/>
              </a:rPr>
              <a:t>to: Medication </a:t>
            </a:r>
            <a:r>
              <a:rPr lang="en-US" sz="800" i="1" dirty="0">
                <a:solidFill>
                  <a:srgbClr val="000000"/>
                </a:solidFill>
                <a:latin typeface="Calibri" pitchFamily="34" charset="0"/>
              </a:rPr>
              <a:t>administration including investigational </a:t>
            </a:r>
            <a:r>
              <a:rPr lang="en-US" sz="800" i="1" dirty="0" smtClean="0">
                <a:solidFill>
                  <a:srgbClr val="000000"/>
                </a:solidFill>
                <a:latin typeface="Calibri" pitchFamily="34" charset="0"/>
              </a:rPr>
              <a:t>drugs; I.V. access </a:t>
            </a:r>
            <a:r>
              <a:rPr lang="en-US" sz="800" i="1" dirty="0">
                <a:solidFill>
                  <a:srgbClr val="000000"/>
                </a:solidFill>
                <a:latin typeface="Calibri" pitchFamily="34" charset="0"/>
              </a:rPr>
              <a:t>and port </a:t>
            </a:r>
            <a:r>
              <a:rPr lang="en-US" sz="800" i="1" dirty="0" smtClean="0">
                <a:solidFill>
                  <a:srgbClr val="000000"/>
                </a:solidFill>
                <a:latin typeface="Calibri" pitchFamily="34" charset="0"/>
              </a:rPr>
              <a:t>access; I.V</a:t>
            </a:r>
            <a:r>
              <a:rPr lang="en-US" sz="800" i="1" dirty="0">
                <a:solidFill>
                  <a:srgbClr val="000000"/>
                </a:solidFill>
                <a:latin typeface="Calibri" pitchFamily="34" charset="0"/>
              </a:rPr>
              <a:t>. </a:t>
            </a:r>
            <a:r>
              <a:rPr lang="en-US" sz="800" i="1" dirty="0" smtClean="0">
                <a:solidFill>
                  <a:srgbClr val="000000"/>
                </a:solidFill>
                <a:latin typeface="Calibri" pitchFamily="34" charset="0"/>
              </a:rPr>
              <a:t>infusions; Routine </a:t>
            </a:r>
            <a:r>
              <a:rPr lang="en-US" sz="800" i="1" dirty="0">
                <a:solidFill>
                  <a:srgbClr val="000000"/>
                </a:solidFill>
                <a:latin typeface="Calibri" pitchFamily="34" charset="0"/>
              </a:rPr>
              <a:t>and complex vital sign </a:t>
            </a:r>
            <a:r>
              <a:rPr lang="en-US" sz="800" i="1" dirty="0" smtClean="0">
                <a:solidFill>
                  <a:srgbClr val="000000"/>
                </a:solidFill>
                <a:latin typeface="Calibri" pitchFamily="34" charset="0"/>
              </a:rPr>
              <a:t>monitoring; Phlebotomy; Timed </a:t>
            </a:r>
            <a:r>
              <a:rPr lang="en-US" sz="800" i="1" dirty="0">
                <a:solidFill>
                  <a:srgbClr val="000000"/>
                </a:solidFill>
                <a:latin typeface="Calibri" pitchFamily="34" charset="0"/>
              </a:rPr>
              <a:t>specimen collections such as PK trials and oral glucose tolerance </a:t>
            </a:r>
            <a:r>
              <a:rPr lang="en-US" sz="800" i="1" dirty="0" smtClean="0">
                <a:solidFill>
                  <a:srgbClr val="000000"/>
                </a:solidFill>
                <a:latin typeface="Calibri" pitchFamily="34" charset="0"/>
              </a:rPr>
              <a:t>tests; Telemetry monitoring</a:t>
            </a:r>
            <a:r>
              <a:rPr lang="en-US" sz="800" i="1" dirty="0">
                <a:solidFill>
                  <a:srgbClr val="000000"/>
                </a:solidFill>
                <a:latin typeface="Calibri" pitchFamily="34" charset="0"/>
              </a:rPr>
              <a:t>; For more information, please visit: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2222827"/>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marL="171450" indent="-171450" hangingPunct="0">
              <a:buFont typeface="Wingdings" panose="05000000000000000000" pitchFamily="2" charset="2"/>
              <a:buChar char="Ø"/>
            </a:pPr>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38100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2623931662"/>
              </p:ext>
            </p:extLst>
          </p:nvPr>
        </p:nvGraphicFramePr>
        <p:xfrm>
          <a:off x="152400" y="1676400"/>
          <a:ext cx="8839200" cy="368808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2 times a year in the spring and fall</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http://www.pedsresearch.org/research-tools/research-funding/friends/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dirty="0" smtClean="0">
                          <a:ln>
                            <a:noFill/>
                          </a:ln>
                          <a:solidFill>
                            <a:schemeClr val="tx1"/>
                          </a:solidFill>
                          <a:effectLst/>
                          <a:latin typeface="Calibri" pitchFamily="34" charset="0"/>
                          <a:cs typeface="Arial" charset="0"/>
                        </a:rPr>
                      </a:br>
                      <a:r>
                        <a:rPr kumimoji="0" lang="en-US" sz="1100" b="1" i="0" u="none" strike="noStrike" cap="none" normalizeH="0" baseline="0" dirty="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$50,000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http://www.pedsresearch.org/research-tools/research-funding/pilots/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3757366274"/>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 and 1</a:t>
                      </a:r>
                      <a:r>
                        <a:rPr kumimoji="0" lang="en-US" sz="1100" b="0" i="0" u="none" strike="noStrike" cap="none" normalizeH="0" baseline="30000" dirty="0" smtClean="0">
                          <a:ln>
                            <a:noFill/>
                          </a:ln>
                          <a:solidFill>
                            <a:srgbClr val="000000"/>
                          </a:solidFill>
                          <a:effectLst/>
                          <a:latin typeface="Calibri" pitchFamily="34" charset="0"/>
                          <a:cs typeface="Arial" charset="0"/>
                        </a:rPr>
                        <a:t>st</a:t>
                      </a:r>
                      <a:r>
                        <a:rPr kumimoji="0" lang="en-US" sz="1100" b="0" i="0" u="none" strike="noStrike" cap="none" normalizeH="0" baseline="0" dirty="0" smtClean="0">
                          <a:ln>
                            <a:noFill/>
                          </a:ln>
                          <a:solidFill>
                            <a:srgbClr val="000000"/>
                          </a:solidFill>
                          <a:effectLst/>
                          <a:latin typeface="Calibri" pitchFamily="34" charset="0"/>
                          <a:cs typeface="Arial" charset="0"/>
                        </a:rPr>
                        <a:t> Friday in October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6738697"/>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Recruitment Update*:</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graphicFrame>
        <p:nvGraphicFramePr>
          <p:cNvPr id="9" name="Group 58"/>
          <p:cNvGraphicFramePr>
            <a:graphicFrameLocks noGrp="1"/>
          </p:cNvGraphicFramePr>
          <p:nvPr>
            <p:extLst>
              <p:ext uri="{D42A27DB-BD31-4B8C-83A1-F6EECF244321}">
                <p14:modId xmlns:p14="http://schemas.microsoft.com/office/powerpoint/2010/main" val="2797081425"/>
              </p:ext>
            </p:extLst>
          </p:nvPr>
        </p:nvGraphicFramePr>
        <p:xfrm>
          <a:off x="187820" y="1066800"/>
          <a:ext cx="8793164" cy="3758565"/>
        </p:xfrm>
        <a:graphic>
          <a:graphicData uri="http://schemas.openxmlformats.org/drawingml/2006/table">
            <a:tbl>
              <a:tblPr>
                <a:tableStyleId>{35758FB7-9AC5-4552-8A53-C91805E547FA}</a:tableStyleId>
              </a:tblPr>
              <a:tblGrid>
                <a:gridCol w="1477964"/>
                <a:gridCol w="762000"/>
                <a:gridCol w="1143000"/>
                <a:gridCol w="762000"/>
                <a:gridCol w="762000"/>
                <a:gridCol w="1219200"/>
                <a:gridCol w="2667000"/>
              </a:tblGrid>
              <a:tr h="727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683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Bernardo A. </a:t>
                      </a:r>
                      <a:r>
                        <a:rPr kumimoji="0" lang="en-US" sz="1100" b="0" i="0" u="none" strike="noStrike" cap="none" normalizeH="0" baseline="0" dirty="0" err="1" smtClean="0">
                          <a:ln>
                            <a:noFill/>
                          </a:ln>
                          <a:solidFill>
                            <a:srgbClr val="000000"/>
                          </a:solidFill>
                          <a:effectLst/>
                          <a:latin typeface="+mn-lt"/>
                          <a:cs typeface="Arial" charset="0"/>
                        </a:rPr>
                        <a:t>Mainou</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Childhood Infections and Vaccines (CCIV)</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Lamb Center for Pediatric Research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Division of Pediatric Infectious Diseases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University School of Medicine</a:t>
                      </a:r>
                    </a:p>
                  </a:txBody>
                  <a:tcPr marL="0" marR="0" marT="0" marB="0" horzOverflow="overflow">
                    <a:solidFill>
                      <a:schemeClr val="bg2">
                        <a:lumMod val="75000"/>
                        <a:alpha val="50000"/>
                      </a:schemeClr>
                    </a:solidFill>
                  </a:tcPr>
                </a:tc>
                <a:tc>
                  <a:txBody>
                    <a:bodyPr/>
                    <a:lstStyle/>
                    <a:p>
                      <a:r>
                        <a:rPr lang="en-US" sz="900" b="0" i="0" dirty="0" smtClean="0">
                          <a:solidFill>
                            <a:schemeClr val="dk1"/>
                          </a:solidFill>
                          <a:effectLst/>
                          <a:latin typeface="+mn-lt"/>
                          <a:ea typeface="+mn-ea"/>
                          <a:cs typeface="+mn-cs"/>
                        </a:rPr>
                        <a:t>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focused on virus and host interactions, having developed expertise with enveloped DNA viruses as well as non-enveloped RNA viruses. As obligate intracellular pathogens, viruses require host cells to replicate, which has provided a strong platform to develop a series of assays to study cellular and viral processes. 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centered on using knowledge from virus and cellular interactions to drive the development of viral therapeutics.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r>
              <a:tr h="134829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Sookyong Koh, MD, PhD</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t>Children’s Center for Neurosciences Research (CCNR)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Associate Professor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Epilepsy Center, Ann &amp; Robert H. Lurie Children’s Hospital of Chicago</a:t>
                      </a:r>
                    </a:p>
                  </a:txBody>
                  <a:tcPr marL="0" marR="0" marT="0" marB="0" horzOverflow="overflow">
                    <a:solidFill>
                      <a:schemeClr val="bg2">
                        <a:lumMod val="75000"/>
                        <a:alpha val="50000"/>
                      </a:schemeClr>
                    </a:solidFill>
                  </a:tcPr>
                </a:tc>
                <a:tc>
                  <a:txBody>
                    <a:bodyPr/>
                    <a:lstStyle/>
                    <a:p>
                      <a:r>
                        <a:rPr lang="en-US" sz="900" dirty="0" smtClean="0"/>
                        <a:t>Dr. Koh is a pediatric neurologist and </a:t>
                      </a:r>
                      <a:r>
                        <a:rPr lang="en-US" sz="900" dirty="0" err="1" smtClean="0"/>
                        <a:t>epileptologist</a:t>
                      </a:r>
                      <a:r>
                        <a:rPr lang="en-US" sz="900" dirty="0" smtClean="0"/>
                        <a:t>. Her research interest is in inflammation of the</a:t>
                      </a:r>
                    </a:p>
                    <a:p>
                      <a:r>
                        <a:rPr lang="en-US" sz="900" dirty="0" smtClean="0"/>
                        <a:t>central nervous system in relation to epilepsy, which she pursues currently in laboratory based</a:t>
                      </a:r>
                    </a:p>
                    <a:p>
                      <a:r>
                        <a:rPr lang="en-US" sz="900" dirty="0" smtClean="0"/>
                        <a:t>animal models. In addition, Dr. Koh is interested in the clinical science of early-life onset seizure</a:t>
                      </a:r>
                    </a:p>
                    <a:p>
                      <a:r>
                        <a:rPr lang="en-US" sz="900" dirty="0" smtClean="0"/>
                        <a:t>disorders and new onset seizures in general..</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6902" t="3503" r="7636" b="33373"/>
          <a:stretch/>
        </p:blipFill>
        <p:spPr>
          <a:xfrm>
            <a:off x="1753675" y="1830399"/>
            <a:ext cx="545583" cy="557371"/>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9375" r="17500" b="37615"/>
          <a:stretch/>
        </p:blipFill>
        <p:spPr>
          <a:xfrm>
            <a:off x="1773834" y="3536428"/>
            <a:ext cx="526533" cy="612039"/>
          </a:xfrm>
          <a:prstGeom prst="rect">
            <a:avLst/>
          </a:prstGeom>
        </p:spPr>
      </p:pic>
    </p:spTree>
    <p:extLst>
      <p:ext uri="{BB962C8B-B14F-4D97-AF65-F5344CB8AC3E}">
        <p14:creationId xmlns:p14="http://schemas.microsoft.com/office/powerpoint/2010/main" val="35580854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089029940"/>
              </p:ext>
            </p:extLst>
          </p:nvPr>
        </p:nvGraphicFramePr>
        <p:xfrm>
          <a:off x="198438" y="813435"/>
          <a:ext cx="8793162" cy="5608319"/>
        </p:xfrm>
        <a:graphic>
          <a:graphicData uri="http://schemas.openxmlformats.org/drawingml/2006/table">
            <a:tbl>
              <a:tblPr>
                <a:tableStyleId>{35758FB7-9AC5-4552-8A53-C91805E547FA}</a:tableStyleId>
              </a:tblPr>
              <a:tblGrid>
                <a:gridCol w="1401762"/>
                <a:gridCol w="685800"/>
                <a:gridCol w="1066800"/>
                <a:gridCol w="914400"/>
                <a:gridCol w="609600"/>
                <a:gridCol w="13716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Doug Graham, MD, PhD</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Director</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August 2015</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effectLst/>
                          <a:latin typeface="+mn-lt"/>
                          <a:ea typeface="Times New Roman"/>
                          <a:cs typeface="Times New Roman"/>
                        </a:rPr>
                        <a:t>Children’s Hospital Colorado, Center for Cancer and Blood Disorders, University of Colorado Cancer Center</a:t>
                      </a:r>
                      <a:br>
                        <a:rPr lang="en-US" sz="1100" dirty="0" smtClean="0">
                          <a:solidFill>
                            <a:srgbClr val="000000"/>
                          </a:solidFill>
                          <a:effectLst/>
                          <a:latin typeface="+mn-lt"/>
                          <a:ea typeface="Times New Roman"/>
                          <a:cs typeface="Times New Roman"/>
                        </a:rPr>
                      </a:br>
                      <a:r>
                        <a:rPr lang="en-US" sz="1100" dirty="0" smtClean="0">
                          <a:solidFill>
                            <a:srgbClr val="000000"/>
                          </a:solidFill>
                          <a:effectLst/>
                          <a:latin typeface="+mn-lt"/>
                          <a:ea typeface="Times New Roman"/>
                          <a:cs typeface="Times New Roman"/>
                        </a:rPr>
                        <a:t>University of Colorado Anschutz Medical Campus</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c>
                  <a:txBody>
                    <a:bodyPr/>
                    <a:lstStyle/>
                    <a:p>
                      <a:r>
                        <a:rPr lang="en-US" sz="900" dirty="0" smtClean="0">
                          <a:effectLst/>
                        </a:rPr>
                        <a:t>The Graham lab focuses much of its research on the role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receptor tyrosine kinases(RTKs) in development and progression of human cancer. </a:t>
                      </a:r>
                      <a:r>
                        <a:rPr lang="en-US" sz="900" dirty="0" err="1" smtClean="0">
                          <a:effectLst/>
                        </a:rPr>
                        <a:t>Mer</a:t>
                      </a:r>
                      <a:r>
                        <a:rPr lang="en-US" sz="900" dirty="0" smtClean="0">
                          <a:effectLst/>
                        </a:rPr>
                        <a:t> is overexpressed in multiple human cancers and is transforming in vitro. With a particular focus on leukemia, lymphoma, and non-small cell lung cancer, the Graham lab has elucidated pro-survival pathways which are activated as a result of abnormal </a:t>
                      </a:r>
                      <a:r>
                        <a:rPr lang="en-US" sz="900" dirty="0" err="1" smtClean="0">
                          <a:effectLst/>
                        </a:rPr>
                        <a:t>Mer</a:t>
                      </a:r>
                      <a:r>
                        <a:rPr lang="en-US" sz="900" dirty="0" smtClean="0">
                          <a:effectLst/>
                        </a:rPr>
                        <a:t> and </a:t>
                      </a:r>
                      <a:r>
                        <a:rPr lang="en-US" sz="900" dirty="0" err="1" smtClean="0">
                          <a:effectLst/>
                        </a:rPr>
                        <a:t>Axl</a:t>
                      </a:r>
                      <a:r>
                        <a:rPr lang="en-US" sz="900" dirty="0" smtClean="0">
                          <a:effectLst/>
                        </a:rPr>
                        <a:t> activation. Specifically, the abnormal expression of </a:t>
                      </a:r>
                      <a:r>
                        <a:rPr lang="en-US" sz="900" dirty="0" err="1" smtClean="0">
                          <a:effectLst/>
                        </a:rPr>
                        <a:t>Mer</a:t>
                      </a:r>
                      <a:r>
                        <a:rPr lang="en-US" sz="900" dirty="0" smtClean="0">
                          <a:effectLst/>
                        </a:rPr>
                        <a:t> and/ or </a:t>
                      </a:r>
                      <a:r>
                        <a:rPr lang="en-US" sz="900" dirty="0" err="1" smtClean="0">
                          <a:effectLst/>
                        </a:rPr>
                        <a:t>Axl</a:t>
                      </a:r>
                      <a:r>
                        <a:rPr lang="en-US" sz="900" dirty="0" smtClean="0">
                          <a:effectLst/>
                        </a:rPr>
                        <a:t> leads to downstream activation of AKT and ERK 1/2 and </a:t>
                      </a:r>
                      <a:r>
                        <a:rPr lang="en-US" sz="900" dirty="0" err="1" smtClean="0">
                          <a:effectLst/>
                        </a:rPr>
                        <a:t>mTOR</a:t>
                      </a:r>
                      <a:r>
                        <a:rPr lang="en-US" sz="900" dirty="0" smtClean="0">
                          <a:effectLst/>
                        </a:rPr>
                        <a:t>, allowing cancer cells to survive even in the presence of apoptotic stimuli. In solid tumors, the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RTKs are important in cancer cell invasion. Using </a:t>
                      </a:r>
                      <a:r>
                        <a:rPr lang="en-US" sz="900" dirty="0" err="1" smtClean="0">
                          <a:effectLst/>
                        </a:rPr>
                        <a:t>shRNA</a:t>
                      </a:r>
                      <a:r>
                        <a:rPr lang="en-US" sz="900" dirty="0" smtClean="0">
                          <a:effectLst/>
                        </a:rPr>
                        <a:t> knockdown of </a:t>
                      </a:r>
                      <a:r>
                        <a:rPr lang="en-US" sz="900" dirty="0" err="1" smtClean="0">
                          <a:effectLst/>
                        </a:rPr>
                        <a:t>Mer</a:t>
                      </a:r>
                      <a:r>
                        <a:rPr lang="en-US" sz="900" dirty="0" smtClean="0">
                          <a:effectLst/>
                        </a:rPr>
                        <a:t>, a prolongation of survival has been found in xenograft studies. Recently, novel biologic inhibitors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have been developed in the Graham lab and are being tested in preclinical in vitro and in vivo studies.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Eric J. </a:t>
                      </a:r>
                      <a:r>
                        <a:rPr kumimoji="0" lang="en-US" sz="1100" b="0" i="0" u="none" strike="noStrike" cap="none" normalizeH="0" baseline="0" dirty="0" err="1" smtClean="0">
                          <a:ln>
                            <a:noFill/>
                          </a:ln>
                          <a:solidFill>
                            <a:srgbClr val="000000"/>
                          </a:solidFill>
                          <a:effectLst/>
                          <a:latin typeface="+mn-lt"/>
                          <a:cs typeface="Arial" charset="0"/>
                        </a:rPr>
                        <a:t>Sorscher</a:t>
                      </a:r>
                      <a:r>
                        <a:rPr kumimoji="0" lang="en-US" sz="1100" b="0" i="0" u="none" strike="noStrike" cap="none" normalizeH="0" baseline="0" dirty="0" smtClean="0">
                          <a:ln>
                            <a:noFill/>
                          </a:ln>
                          <a:solidFill>
                            <a:srgbClr val="000000"/>
                          </a:solidFill>
                          <a:effectLst/>
                          <a:latin typeface="+mn-lt"/>
                          <a:cs typeface="Arial" charset="0"/>
                        </a:rPr>
                        <a:t>, MD</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Cystic Fibrosis and Airways Disease Research (CF-AIR)</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Professor/GRA Eminent Scholar</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2015</a:t>
                      </a:r>
                    </a:p>
                  </a:txBody>
                  <a:tcPr marL="0" marR="0" marT="0" marB="0" horzOverflow="overflow">
                    <a:solidFill>
                      <a:schemeClr val="bg2">
                        <a:lumMod val="75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Medicine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Cellular, Developmental and Integrative Biology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Human Genetics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Alabama at Birmingham School of Medicine</a:t>
                      </a:r>
                    </a:p>
                  </a:txBody>
                  <a:tcPr marL="0" marR="0" marT="0" marB="0" horzOverflow="overflow">
                    <a:solidFill>
                      <a:schemeClr val="bg2">
                        <a:lumMod val="75000"/>
                        <a:alpha val="50000"/>
                      </a:schemeClr>
                    </a:solidFill>
                  </a:tcPr>
                </a:tc>
                <a:tc>
                  <a:txBody>
                    <a:bodyPr/>
                    <a:lstStyle/>
                    <a:p>
                      <a:r>
                        <a:rPr lang="en-US" sz="900" dirty="0" smtClean="0"/>
                        <a:t>Investigates the structure and function of the gene product responsible for cystic fibrosis (i.e., the cystic fibrosis transmembrane conductance regulator, CFTR), and also evaluates new approaches to therapy, including the activation of alternate chloride secretory pathways in cystic fibrosis epithelia, molecular correction of mutant CFTR, and gene transfer-related aspects of cystic fibrosis using both viral and non-viral vectors.  Involves the characterization of a novel mechanism for tumor sensitization using the E. coli PNP gene. In this approach, tumors are rendered hundreds or thousands of times more sensitive to conventional chemotherapy by expression of a prokaryotic enzyme that cleaves nontoxic nucleoside prodrugs to a very toxic form. The research involves analysis of the crystal structure of E. coli PNP, and structure-based drug design of novel compounds that would be effectively cleaved in vitro and in vivo. Gene transfer vectors that might be important in the treatment of human cancers are also developed and characterized.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7825" y="3886200"/>
            <a:ext cx="583683" cy="53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39583" y="1408579"/>
            <a:ext cx="523731" cy="7239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7" name="Picture 10" descr="Baek-Kim.jpg"/>
          <p:cNvPicPr>
            <a:picLocks noChangeAspect="1"/>
          </p:cNvPicPr>
          <p:nvPr/>
        </p:nvPicPr>
        <p:blipFill>
          <a:blip r:embed="rId3"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699957170"/>
              </p:ext>
            </p:extLst>
          </p:nvPr>
        </p:nvGraphicFramePr>
        <p:xfrm>
          <a:off x="381000" y="1048226"/>
          <a:ext cx="8334375" cy="4709160"/>
        </p:xfrm>
        <a:graphic>
          <a:graphicData uri="http://schemas.openxmlformats.org/drawingml/2006/table">
            <a:tbl>
              <a:tblPr>
                <a:tableStyleId>{35758FB7-9AC5-4552-8A53-C91805E547FA}</a:tableStyleId>
              </a:tblPr>
              <a:tblGrid>
                <a:gridCol w="1076324"/>
                <a:gridCol w="685800"/>
                <a:gridCol w="914400"/>
                <a:gridCol w="609600"/>
                <a:gridCol w="685800"/>
                <a:gridCol w="1752600"/>
                <a:gridCol w="2609851"/>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Dolores </a:t>
                      </a:r>
                      <a:r>
                        <a:rPr lang="en-US" sz="1100" dirty="0" err="1" smtClean="0"/>
                        <a:t>Hambardzumyan</a:t>
                      </a:r>
                      <a:r>
                        <a:rPr lang="en-US" sz="1100" dirty="0" smtClean="0"/>
                        <a:t>,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June 2015</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Neurosciences, 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Ohio</a:t>
                      </a:r>
                    </a:p>
                  </a:txBody>
                  <a:tcPr marL="0" marR="0" marT="0" marB="0" horzOverflow="overflow">
                    <a:solidFill>
                      <a:schemeClr val="bg2">
                        <a:lumMod val="75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Her research interests are focused on adult and pediatric gliomas, specifically looking at the role of macrophages (the most abundant immune infiltrates in gliomas) and reactive astrocytes. She studies these stromal non-neoplastic cells in </a:t>
                      </a:r>
                      <a:r>
                        <a:rPr kumimoji="0" lang="en-US" sz="900" b="0" i="0" u="none" strike="noStrike" cap="none" normalizeH="0" baseline="0" dirty="0" err="1" smtClean="0">
                          <a:ln>
                            <a:noFill/>
                          </a:ln>
                          <a:solidFill>
                            <a:srgbClr val="000000"/>
                          </a:solidFill>
                          <a:effectLst/>
                          <a:latin typeface="Calibri" pitchFamily="34" charset="0"/>
                          <a:cs typeface="Arial" charset="0"/>
                        </a:rPr>
                        <a:t>gliomagenesis</a:t>
                      </a:r>
                      <a:r>
                        <a:rPr kumimoji="0" lang="en-US" sz="900" b="0" i="0" u="none" strike="noStrike" cap="none" normalizeH="0" baseline="0" dirty="0" smtClean="0">
                          <a:ln>
                            <a:noFill/>
                          </a:ln>
                          <a:solidFill>
                            <a:srgbClr val="000000"/>
                          </a:solidFill>
                          <a:effectLst/>
                          <a:latin typeface="Calibri" pitchFamily="34" charset="0"/>
                          <a:cs typeface="Arial" charset="0"/>
                        </a:rPr>
                        <a:t> and how they modify glioma response to therapy. Her research is funded by a U01 grant from NIH/NCI (PI, 2012-2017). She also has a project investigating anti-VEGF therapy resistance in gliomas, which is funded as a subcontract from a U01 (until 8/30/2015) held by Dr. Eric Holland at Fred Hutchinson Cancer Center. She is also Co-I of an R01 (2013-2018) held by Dr. </a:t>
                      </a:r>
                      <a:r>
                        <a:rPr kumimoji="0" lang="en-US" sz="900" b="0" i="0" u="none" strike="noStrike" cap="none" normalizeH="0" baseline="0" dirty="0" err="1" smtClean="0">
                          <a:ln>
                            <a:noFill/>
                          </a:ln>
                          <a:solidFill>
                            <a:srgbClr val="000000"/>
                          </a:solidFill>
                          <a:effectLst/>
                          <a:latin typeface="Calibri" pitchFamily="34" charset="0"/>
                          <a:cs typeface="Arial" charset="0"/>
                        </a:rPr>
                        <a:t>Jeongwu</a:t>
                      </a:r>
                      <a:r>
                        <a:rPr kumimoji="0" lang="en-US" sz="900" b="0" i="0" u="none" strike="noStrike" cap="none" normalizeH="0" baseline="0" dirty="0" smtClean="0">
                          <a:ln>
                            <a:noFill/>
                          </a:ln>
                          <a:solidFill>
                            <a:srgbClr val="000000"/>
                          </a:solidFill>
                          <a:effectLst/>
                          <a:latin typeface="Calibri" pitchFamily="34" charset="0"/>
                          <a:cs typeface="Arial" charset="0"/>
                        </a:rPr>
                        <a:t> Lee at Case Western to investigate </a:t>
                      </a:r>
                      <a:r>
                        <a:rPr kumimoji="0" lang="en-US" sz="900" b="0" i="0" u="none" strike="noStrike" cap="none" normalizeH="0" baseline="0" dirty="0" err="1" smtClean="0">
                          <a:ln>
                            <a:noFill/>
                          </a:ln>
                          <a:solidFill>
                            <a:srgbClr val="000000"/>
                          </a:solidFill>
                          <a:effectLst/>
                          <a:latin typeface="Calibri" pitchFamily="34" charset="0"/>
                          <a:cs typeface="Arial" charset="0"/>
                        </a:rPr>
                        <a:t>polycomb</a:t>
                      </a:r>
                      <a:r>
                        <a:rPr kumimoji="0" lang="en-US" sz="900" b="0" i="0" u="none" strike="noStrike" cap="none" normalizeH="0" baseline="0" dirty="0" smtClean="0">
                          <a:ln>
                            <a:noFill/>
                          </a:ln>
                          <a:solidFill>
                            <a:srgbClr val="000000"/>
                          </a:solidFill>
                          <a:effectLst/>
                          <a:latin typeface="Calibri" pitchFamily="34" charset="0"/>
                          <a:cs typeface="Arial" charset="0"/>
                        </a:rPr>
                        <a:t> and cellular hierarchy in brain cancer.</a:t>
                      </a:r>
                    </a:p>
                  </a:txBody>
                  <a:tcPr marL="0" marR="0" marT="0" marB="0" horzOverflow="overflow">
                    <a:solidFill>
                      <a:schemeClr val="bg2">
                        <a:lumMod val="75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chemeClr val="bg2">
                        <a:lumMod val="75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chemeClr val="bg2">
                        <a:lumMod val="75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0259" y="3472448"/>
            <a:ext cx="545007" cy="762000"/>
          </a:xfrm>
          <a:prstGeom prst="rect">
            <a:avLst/>
          </a:prstGeom>
        </p:spPr>
      </p:pic>
      <p:pic>
        <p:nvPicPr>
          <p:cNvPr id="1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8591" y="1574104"/>
            <a:ext cx="547008" cy="684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617062802"/>
              </p:ext>
            </p:extLst>
          </p:nvPr>
        </p:nvGraphicFramePr>
        <p:xfrm>
          <a:off x="198253" y="1036935"/>
          <a:ext cx="8747331" cy="4662533"/>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489531"/>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bg2">
                        <a:lumMod val="75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bg2">
                        <a:lumMod val="75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bg2">
                        <a:lumMod val="75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bg2">
                        <a:lumMod val="75000"/>
                        <a:alpha val="50196"/>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bg2">
                        <a:lumMod val="75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l="20000" r="25500" b="33500"/>
          <a:stretch/>
        </p:blipFill>
        <p:spPr>
          <a:xfrm>
            <a:off x="957591" y="3527697"/>
            <a:ext cx="520031" cy="634533"/>
          </a:xfrm>
          <a:prstGeom prst="rect">
            <a:avLst/>
          </a:prstGeom>
        </p:spPr>
      </p:pic>
      <p:pic>
        <p:nvPicPr>
          <p:cNvPr id="11" name="Picture 10"/>
          <p:cNvPicPr>
            <a:picLocks noChangeAspect="1"/>
          </p:cNvPicPr>
          <p:nvPr/>
        </p:nvPicPr>
        <p:blipFill rotWithShape="1">
          <a:blip r:embed="rId6" cstate="print">
            <a:extLst>
              <a:ext uri="{28A0092B-C50C-407E-A947-70E740481C1C}">
                <a14:useLocalDpi xmlns:a14="http://schemas.microsoft.com/office/drawing/2010/main" val="0"/>
              </a:ext>
            </a:extLst>
          </a:blip>
          <a:srcRect b="17669"/>
          <a:stretch/>
        </p:blipFill>
        <p:spPr>
          <a:xfrm>
            <a:off x="958701" y="1610833"/>
            <a:ext cx="538586" cy="632114"/>
          </a:xfrm>
          <a:prstGeom prst="rect">
            <a:avLst/>
          </a:prstGeom>
        </p:spPr>
      </p:pic>
    </p:spTree>
    <p:extLst>
      <p:ext uri="{BB962C8B-B14F-4D97-AF65-F5344CB8AC3E}">
        <p14:creationId xmlns:p14="http://schemas.microsoft.com/office/powerpoint/2010/main" val="34779496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 name="Rectangle 112"/>
          <p:cNvSpPr/>
          <p:nvPr/>
        </p:nvSpPr>
        <p:spPr>
          <a:xfrm>
            <a:off x="1074940" y="122835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CHOA, 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62375" y="1677763"/>
            <a:ext cx="1751313"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Lucky Jain</a:t>
            </a:r>
            <a:endParaRPr lang="en-US" sz="1200" b="1" dirty="0">
              <a:solidFill>
                <a:srgbClr val="000000"/>
              </a:solidFill>
              <a:latin typeface="+mn-lt"/>
            </a:endParaRPr>
          </a:p>
          <a:p>
            <a:r>
              <a:rPr lang="en-US" sz="1200" dirty="0" smtClean="0">
                <a:solidFill>
                  <a:srgbClr val="000000"/>
                </a:solidFill>
                <a:latin typeface="+mn-lt"/>
              </a:rPr>
              <a:t>Interim Chair</a:t>
            </a:r>
          </a:p>
          <a:p>
            <a:r>
              <a:rPr lang="en-US" sz="1200" dirty="0" smtClean="0">
                <a:solidFill>
                  <a:srgbClr val="000000"/>
                </a:solidFill>
                <a:latin typeface="+mn-lt"/>
              </a:rPr>
              <a:t>Department </a:t>
            </a:r>
            <a:r>
              <a:rPr lang="en-US" sz="1200" dirty="0">
                <a:solidFill>
                  <a:srgbClr val="000000"/>
                </a:solidFill>
                <a:latin typeface="+mn-lt"/>
              </a:rPr>
              <a:t>of Pediatrics</a:t>
            </a:r>
          </a:p>
        </p:txBody>
      </p:sp>
      <p:sp>
        <p:nvSpPr>
          <p:cNvPr id="16389" name="TextBox 33"/>
          <p:cNvSpPr txBox="1">
            <a:spLocks noChangeArrowheads="1"/>
          </p:cNvSpPr>
          <p:nvPr/>
        </p:nvSpPr>
        <p:spPr bwMode="auto">
          <a:xfrm>
            <a:off x="6244209" y="3970333"/>
            <a:ext cx="1822294"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smtClean="0">
                <a:solidFill>
                  <a:srgbClr val="000000"/>
                </a:solidFill>
                <a:latin typeface="+mn-lt"/>
              </a:rPr>
              <a:t>CHOA, Manager</a:t>
            </a:r>
            <a:r>
              <a:rPr lang="en-US" sz="1200" dirty="0">
                <a:solidFill>
                  <a:srgbClr val="000000"/>
                </a:solidFill>
                <a:latin typeface="+mn-lt"/>
              </a:rPr>
              <a:t>,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sp>
        <p:nvSpPr>
          <p:cNvPr id="16391" name="TextBox 46"/>
          <p:cNvSpPr txBox="1">
            <a:spLocks noChangeArrowheads="1"/>
          </p:cNvSpPr>
          <p:nvPr/>
        </p:nvSpPr>
        <p:spPr bwMode="auto">
          <a:xfrm>
            <a:off x="1161256" y="3451664"/>
            <a:ext cx="2419124"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smtClean="0">
                <a:solidFill>
                  <a:srgbClr val="000000"/>
                </a:solidFill>
                <a:latin typeface="+mn-lt"/>
              </a:rPr>
              <a:t>Emory, DOP Grants </a:t>
            </a:r>
            <a:r>
              <a:rPr lang="en-US" sz="1200" dirty="0">
                <a:solidFill>
                  <a:srgbClr val="000000"/>
                </a:solidFill>
                <a:latin typeface="+mn-lt"/>
              </a:rPr>
              <a:t>Advocate, Cores</a:t>
            </a:r>
          </a:p>
        </p:txBody>
      </p:sp>
      <p:sp>
        <p:nvSpPr>
          <p:cNvPr id="16392" name="TextBox 47"/>
          <p:cNvSpPr txBox="1">
            <a:spLocks noChangeArrowheads="1"/>
          </p:cNvSpPr>
          <p:nvPr/>
        </p:nvSpPr>
        <p:spPr bwMode="auto">
          <a:xfrm>
            <a:off x="6101166" y="2699613"/>
            <a:ext cx="189096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TBN</a:t>
            </a:r>
            <a:endParaRPr lang="en-US" sz="1200" b="1" dirty="0">
              <a:solidFill>
                <a:srgbClr val="000000"/>
              </a:solidFill>
              <a:latin typeface="+mn-lt"/>
            </a:endParaRPr>
          </a:p>
          <a:p>
            <a:r>
              <a:rPr lang="en-US" sz="1200" dirty="0" smtClean="0">
                <a:solidFill>
                  <a:srgbClr val="000000"/>
                </a:solidFill>
                <a:latin typeface="+mn-lt"/>
              </a:rPr>
              <a:t>CHOA, 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2273123"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Emory DOP 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7221734" y="2804858"/>
            <a:ext cx="770399" cy="255"/>
          </a:xfrm>
          <a:prstGeom prst="straightConnector1">
            <a:avLst/>
          </a:prstGeom>
          <a:noFill/>
          <a:ln w="12701">
            <a:solidFill>
              <a:srgbClr val="000000"/>
            </a:solidFill>
            <a:round/>
            <a:headEnd/>
            <a:tailEnd/>
          </a:ln>
        </p:spPr>
      </p:cxn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832768" y="3327789"/>
            <a:ext cx="1710725"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smtClean="0">
                <a:solidFill>
                  <a:srgbClr val="000000"/>
                </a:solidFill>
                <a:latin typeface="+mn-lt"/>
              </a:rPr>
              <a:t>CHOA, Director</a:t>
            </a:r>
            <a:r>
              <a:rPr lang="en-US" sz="1200" dirty="0">
                <a:solidFill>
                  <a:srgbClr val="000000"/>
                </a:solidFill>
                <a:latin typeface="+mn-lt"/>
              </a:rPr>
              <a:t>, </a:t>
            </a:r>
            <a:r>
              <a:rPr lang="en-US" sz="1200" dirty="0" smtClean="0">
                <a:solidFill>
                  <a:srgbClr val="000000"/>
                </a:solidFill>
                <a:latin typeface="+mn-lt"/>
              </a:rPr>
              <a:t>Clinical</a:t>
            </a:r>
          </a:p>
          <a:p>
            <a:r>
              <a:rPr lang="en-US" sz="1200" dirty="0" smtClean="0">
                <a:solidFill>
                  <a:srgbClr val="000000"/>
                </a:solidFill>
                <a:latin typeface="+mn-lt"/>
              </a:rPr>
              <a:t>Research Administration</a:t>
            </a:r>
            <a:endParaRPr lang="en-US" sz="1200" dirty="0">
              <a:solidFill>
                <a:srgbClr val="000000"/>
              </a:solidFill>
              <a:latin typeface="+mn-lt"/>
            </a:endParaRPr>
          </a:p>
        </p:txBody>
      </p:sp>
      <p:cxnSp>
        <p:nvCxnSpPr>
          <p:cNvPr id="16398" name="Straight Connector 61"/>
          <p:cNvCxnSpPr>
            <a:cxnSpLocks noChangeShapeType="1"/>
            <a:endCxn id="16388" idx="1"/>
          </p:cNvCxnSpPr>
          <p:nvPr/>
        </p:nvCxnSpPr>
        <p:spPr bwMode="auto">
          <a:xfrm>
            <a:off x="3396279" y="1981200"/>
            <a:ext cx="366096" cy="19729"/>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229600" y="3913329"/>
            <a:ext cx="0" cy="82221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140001" y="2039367"/>
            <a:ext cx="1489397" cy="651836"/>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1294015" y="4123850"/>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1835555" y="3882086"/>
            <a:ext cx="0" cy="210452"/>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2" name="Straight Connector 36"/>
          <p:cNvCxnSpPr>
            <a:cxnSpLocks noChangeShapeType="1"/>
          </p:cNvCxnSpPr>
          <p:nvPr/>
        </p:nvCxnSpPr>
        <p:spPr bwMode="auto">
          <a:xfrm flipV="1">
            <a:off x="2514600" y="2699613"/>
            <a:ext cx="1235075" cy="176466"/>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616664"/>
            <a:ext cx="0" cy="891961"/>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November </a:t>
            </a:r>
            <a:r>
              <a:rPr lang="en-US" sz="1200" dirty="0" smtClean="0">
                <a:solidFill>
                  <a:srgbClr val="898989"/>
                </a:solidFill>
                <a:latin typeface="+mn-lt"/>
              </a:rPr>
              <a:t>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CHOA, 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57475"/>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7800" y="2947012"/>
            <a:ext cx="1504454" cy="1023239"/>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sp>
        <p:nvSpPr>
          <p:cNvPr id="41" name="TextBox 48"/>
          <p:cNvSpPr txBox="1">
            <a:spLocks noChangeArrowheads="1"/>
          </p:cNvSpPr>
          <p:nvPr/>
        </p:nvSpPr>
        <p:spPr bwMode="auto">
          <a:xfrm>
            <a:off x="1161256" y="2239238"/>
            <a:ext cx="2529603"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Emory, DOP Senior Business Manager</a:t>
            </a:r>
            <a:endParaRPr lang="en-US" sz="1200" dirty="0">
              <a:solidFill>
                <a:srgbClr val="000000"/>
              </a:solidFill>
              <a:latin typeface="+mn-lt"/>
            </a:endParaRPr>
          </a:p>
        </p:txBody>
      </p:sp>
      <p:sp>
        <p:nvSpPr>
          <p:cNvPr id="48" name="TextBox 41"/>
          <p:cNvSpPr txBox="1">
            <a:spLocks noChangeArrowheads="1"/>
          </p:cNvSpPr>
          <p:nvPr/>
        </p:nvSpPr>
        <p:spPr bwMode="auto">
          <a:xfrm>
            <a:off x="1143889" y="2790709"/>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cxnSp>
        <p:nvCxnSpPr>
          <p:cNvPr id="50" name="Straight Connector 11"/>
          <p:cNvCxnSpPr>
            <a:cxnSpLocks noChangeShapeType="1"/>
          </p:cNvCxnSpPr>
          <p:nvPr/>
        </p:nvCxnSpPr>
        <p:spPr bwMode="auto">
          <a:xfrm flipV="1">
            <a:off x="7212209" y="2799879"/>
            <a:ext cx="0" cy="152400"/>
          </a:xfrm>
          <a:prstGeom prst="straightConnector1">
            <a:avLst/>
          </a:prstGeom>
          <a:noFill/>
          <a:ln w="12700">
            <a:solidFill>
              <a:srgbClr val="000000"/>
            </a:solidFill>
            <a:round/>
            <a:headEnd/>
            <a:tailEnd/>
          </a:ln>
        </p:spPr>
      </p:cxnSp>
      <p:cxnSp>
        <p:nvCxnSpPr>
          <p:cNvPr id="51" name="Straight Connector 11"/>
          <p:cNvCxnSpPr>
            <a:cxnSpLocks noChangeShapeType="1"/>
          </p:cNvCxnSpPr>
          <p:nvPr/>
        </p:nvCxnSpPr>
        <p:spPr bwMode="auto">
          <a:xfrm flipV="1">
            <a:off x="7992133" y="2799879"/>
            <a:ext cx="0" cy="679304"/>
          </a:xfrm>
          <a:prstGeom prst="straightConnector1">
            <a:avLst/>
          </a:prstGeom>
          <a:noFill/>
          <a:ln w="12700">
            <a:solidFill>
              <a:srgbClr val="000000"/>
            </a:solidFill>
            <a:round/>
            <a:headEnd/>
            <a:tailEnd/>
          </a:ln>
        </p:spPr>
      </p:cxnSp>
      <p:cxnSp>
        <p:nvCxnSpPr>
          <p:cNvPr id="53" name="Straight Connector 36"/>
          <p:cNvCxnSpPr>
            <a:cxnSpLocks noChangeShapeType="1"/>
          </p:cNvCxnSpPr>
          <p:nvPr/>
        </p:nvCxnSpPr>
        <p:spPr bwMode="auto">
          <a:xfrm flipV="1">
            <a:off x="2259717" y="3108547"/>
            <a:ext cx="1539850" cy="472853"/>
          </a:xfrm>
          <a:prstGeom prst="straightConnector1">
            <a:avLst/>
          </a:prstGeom>
          <a:noFill/>
          <a:ln w="12700">
            <a:solidFill>
              <a:srgbClr val="000000"/>
            </a:solidFill>
            <a:round/>
            <a:headEnd/>
            <a:tailEnd/>
          </a:ln>
        </p:spPr>
      </p:cxnSp>
      <p:cxnSp>
        <p:nvCxnSpPr>
          <p:cNvPr id="69" name="Straight Connector 11"/>
          <p:cNvCxnSpPr>
            <a:cxnSpLocks noChangeShapeType="1"/>
          </p:cNvCxnSpPr>
          <p:nvPr/>
        </p:nvCxnSpPr>
        <p:spPr bwMode="auto">
          <a:xfrm flipV="1">
            <a:off x="1752600" y="2086839"/>
            <a:ext cx="1" cy="190926"/>
          </a:xfrm>
          <a:prstGeom prst="straightConnector1">
            <a:avLst/>
          </a:prstGeom>
          <a:noFill/>
          <a:ln w="12700">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475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Doug Graham, MD, PhD </a:t>
            </a:r>
            <a:r>
              <a:rPr lang="en-US" sz="1900" i="1" dirty="0" smtClean="0">
                <a:solidFill>
                  <a:schemeClr val="tx1"/>
                </a:solidFill>
                <a:cs typeface="Arial" pitchFamily="34" charset="0"/>
                <a:hlinkClick r:id="rId3"/>
              </a:rPr>
              <a:t>douglas.graham@choa.org</a:t>
            </a:r>
            <a:r>
              <a:rPr lang="en-US" sz="1900" b="1" i="1" dirty="0" smtClean="0">
                <a:solidFill>
                  <a:schemeClr val="tx1"/>
                </a:solidFill>
                <a:cs typeface="Arial" pitchFamily="34" charset="0"/>
              </a:rPr>
              <a:t> </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Co-Center Directors: </a:t>
            </a:r>
            <a:r>
              <a:rPr lang="en-US" sz="1900" b="1" i="1" dirty="0">
                <a:solidFill>
                  <a:schemeClr val="tx1"/>
                </a:solidFill>
                <a:cs typeface="Arial" pitchFamily="34" charset="0"/>
              </a:rPr>
              <a:t>Paul Spearman, </a:t>
            </a:r>
            <a:r>
              <a:rPr lang="en-US" sz="1900" b="1" i="1" dirty="0" smtClean="0">
                <a:solidFill>
                  <a:schemeClr val="tx1"/>
                </a:solidFill>
                <a:cs typeface="Arial" pitchFamily="34" charset="0"/>
              </a:rPr>
              <a:t>MD and Marty Moore, PhD </a:t>
            </a:r>
            <a:r>
              <a:rPr lang="en-US" sz="1900" u="sng" dirty="0" smtClean="0">
                <a:solidFill>
                  <a:schemeClr val="tx1"/>
                </a:solidFill>
                <a:cs typeface="Arial" pitchFamily="34" charset="0"/>
                <a:hlinkClick r:id="rId11"/>
              </a:rPr>
              <a:t>paul.spearman@emory.edu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2"/>
              </a:rPr>
              <a:t>Martin.moore@emory.edu</a:t>
            </a:r>
            <a:r>
              <a:rPr lang="en-US" sz="1900" u="sng"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3"/>
              </a:rPr>
              <a:t>ton.degrauw@choa.org</a:t>
            </a:r>
            <a:r>
              <a:rPr lang="en-US" sz="1900" b="1" i="1" dirty="0">
                <a:solidFill>
                  <a:schemeClr val="tx1"/>
                </a:solidFill>
                <a:cs typeface="Arial" pitchFamily="34" charset="0"/>
              </a:rPr>
              <a:t> </a:t>
            </a:r>
            <a:endParaRPr lang="en-US" sz="19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Research Director: Alex Kuan, MD, PhD </a:t>
            </a:r>
            <a:r>
              <a:rPr lang="en-US" sz="1900" b="1" i="1" dirty="0" smtClean="0">
                <a:solidFill>
                  <a:schemeClr val="tx1"/>
                </a:solidFill>
                <a:cs typeface="Arial" pitchFamily="34" charset="0"/>
                <a:hlinkClick r:id="rId14"/>
              </a:rPr>
              <a:t>alex.kuan@emory.edu</a:t>
            </a:r>
            <a:r>
              <a:rPr lang="en-US" sz="1900" b="1"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Villaseñor </a:t>
            </a:r>
            <a:r>
              <a:rPr lang="en-US" sz="1900" dirty="0" smtClean="0">
                <a:solidFill>
                  <a:schemeClr val="tx1"/>
                </a:solidFill>
                <a:cs typeface="Arial" pitchFamily="34" charset="0"/>
                <a:hlinkClick r:id="rId15"/>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Co-Center </a:t>
            </a:r>
            <a:r>
              <a:rPr lang="en-US" sz="1900" b="1" i="1" dirty="0">
                <a:solidFill>
                  <a:schemeClr val="tx1"/>
                </a:solidFill>
                <a:cs typeface="Arial" pitchFamily="34" charset="0"/>
              </a:rPr>
              <a:t>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6"/>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7"/>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8"/>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9"/>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20"/>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21"/>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2"/>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a:t>
            </a:r>
            <a:r>
              <a:rPr lang="en-US" sz="1900" dirty="0" smtClean="0">
                <a:solidFill>
                  <a:schemeClr val="tx1"/>
                </a:solidFill>
                <a:cs typeface="Arial" pitchFamily="34" charset="0"/>
              </a:rPr>
              <a:t>Villaseñor </a:t>
            </a:r>
            <a:r>
              <a:rPr lang="en-US" sz="1900" dirty="0">
                <a:solidFill>
                  <a:schemeClr val="tx1"/>
                </a:solidFill>
                <a:cs typeface="Arial" pitchFamily="34" charset="0"/>
                <a:hlinkClick r:id="rId15"/>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rgbClr val="0000FF"/>
                </a:solidFill>
                <a:ea typeface="Calibri"/>
                <a:cs typeface="Times New Roman"/>
                <a:hlinkClick r:id="rId23"/>
              </a:rPr>
              <a:t>mynatt@cc.gatech.edu</a:t>
            </a:r>
            <a:endParaRPr lang="en-US" sz="19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4"/>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5"/>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6"/>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b="1" i="1" dirty="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i="1" dirty="0">
                <a:solidFill>
                  <a:schemeClr val="tx1"/>
                </a:solidFill>
                <a:cs typeface="Arial" pitchFamily="34" charset="0"/>
                <a:hlinkClick r:id="rId27"/>
              </a:rPr>
              <a:t>Chris.gunter@emory.edu</a:t>
            </a:r>
            <a:r>
              <a:rPr lang="en-US"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Wessels</a:t>
            </a: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8"/>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80187" y="425302"/>
            <a:ext cx="2563813" cy="6524863"/>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marL="0" marR="0">
              <a:spcBef>
                <a:spcPts val="0"/>
              </a:spcBef>
              <a:spcAft>
                <a:spcPts val="0"/>
              </a:spcAft>
            </a:pPr>
            <a:r>
              <a:rPr lang="en-US" sz="800" b="1" i="1" dirty="0" smtClean="0">
                <a:latin typeface="+mn-lt"/>
              </a:rPr>
              <a:t>Lucky </a:t>
            </a:r>
            <a:r>
              <a:rPr lang="en-US" sz="800" b="1" i="1" dirty="0">
                <a:latin typeface="+mn-lt"/>
              </a:rPr>
              <a:t>Jain, M.D., </a:t>
            </a:r>
            <a:r>
              <a:rPr lang="en-US" sz="800" b="1" i="1" dirty="0" smtClean="0">
                <a:latin typeface="+mn-lt"/>
              </a:rPr>
              <a:t>MBA</a:t>
            </a:r>
          </a:p>
          <a:p>
            <a:pPr marL="0" marR="0">
              <a:spcBef>
                <a:spcPts val="0"/>
              </a:spcBef>
              <a:spcAft>
                <a:spcPts val="0"/>
              </a:spcAft>
            </a:pPr>
            <a:r>
              <a:rPr lang="en-US" sz="800" dirty="0" smtClean="0">
                <a:latin typeface="+mn-lt"/>
              </a:rPr>
              <a:t>Richard </a:t>
            </a:r>
            <a:r>
              <a:rPr lang="en-US" sz="800" dirty="0">
                <a:latin typeface="+mn-lt"/>
              </a:rPr>
              <a:t>W. Blumberg </a:t>
            </a:r>
            <a:r>
              <a:rPr lang="en-US" sz="800" dirty="0" smtClean="0">
                <a:latin typeface="+mn-lt"/>
              </a:rPr>
              <a:t>Professor &amp; Executive Vice </a:t>
            </a:r>
            <a:r>
              <a:rPr lang="en-US" sz="800" dirty="0">
                <a:latin typeface="+mn-lt"/>
              </a:rPr>
              <a:t>C</a:t>
            </a:r>
            <a:r>
              <a:rPr lang="en-US" sz="800" dirty="0" smtClean="0">
                <a:latin typeface="+mn-lt"/>
              </a:rPr>
              <a:t>hair </a:t>
            </a:r>
            <a:r>
              <a:rPr lang="en-US" sz="800" dirty="0">
                <a:latin typeface="+mn-lt"/>
              </a:rPr>
              <a:t>of the Department of Pediatrics </a:t>
            </a:r>
            <a:endParaRPr lang="en-US" sz="800" dirty="0" smtClean="0">
              <a:latin typeface="+mn-lt"/>
            </a:endParaRPr>
          </a:p>
          <a:p>
            <a:pPr marL="0" marR="0">
              <a:spcBef>
                <a:spcPts val="0"/>
              </a:spcBef>
              <a:spcAft>
                <a:spcPts val="0"/>
              </a:spcAft>
            </a:pPr>
            <a:r>
              <a:rPr lang="en-US" sz="800" dirty="0" smtClean="0">
                <a:latin typeface="+mn-lt"/>
              </a:rPr>
              <a:t>Executive Medical Director, Faculty Practices </a:t>
            </a:r>
            <a:r>
              <a:rPr lang="en-US" sz="800" dirty="0">
                <a:latin typeface="+mn-lt"/>
              </a:rPr>
              <a:t>of the Children’s Physician </a:t>
            </a:r>
            <a:r>
              <a:rPr lang="en-US" sz="800" dirty="0" smtClean="0">
                <a:latin typeface="+mn-lt"/>
              </a:rPr>
              <a:t>Group </a:t>
            </a:r>
            <a:r>
              <a:rPr lang="en-US" sz="800" u="sng" dirty="0" smtClean="0">
                <a:latin typeface="+mn-lt"/>
                <a:hlinkClick r:id="rId29"/>
              </a:rPr>
              <a:t>ljain@emory.edu</a:t>
            </a:r>
            <a:endParaRPr lang="en-US" sz="800" u="sng" dirty="0" smtClean="0">
              <a:latin typeface="+mn-lt"/>
            </a:endParaRPr>
          </a:p>
          <a:p>
            <a:pPr marL="0" marR="0">
              <a:spcBef>
                <a:spcPts val="0"/>
              </a:spcBef>
              <a:spcAft>
                <a:spcPts val="0"/>
              </a:spcAft>
            </a:pPr>
            <a:r>
              <a:rPr lang="en-US" sz="800" b="1" i="1" dirty="0">
                <a:latin typeface="Calibri" pitchFamily="34" charset="0"/>
              </a:rPr>
              <a:t> </a:t>
            </a:r>
            <a:r>
              <a:rPr lang="en-US" sz="800" dirty="0">
                <a:latin typeface="Calibri" pitchFamily="34" charset="0"/>
              </a:rPr>
              <a:t> </a:t>
            </a:r>
            <a:endParaRPr lang="en-US" sz="800" dirty="0"/>
          </a:p>
          <a:p>
            <a:pPr eaLnBrk="0" hangingPunct="0">
              <a:defRPr/>
            </a:pPr>
            <a:r>
              <a:rPr lang="en-US" sz="800" b="1" i="1" dirty="0">
                <a:latin typeface="Calibri" pitchFamily="34" charset="0"/>
              </a:rPr>
              <a:t>Patrick </a:t>
            </a:r>
            <a:r>
              <a:rPr lang="en-US" sz="800" b="1" i="1" dirty="0" err="1">
                <a:latin typeface="Calibri" pitchFamily="34" charset="0"/>
              </a:rPr>
              <a:t>Frias</a:t>
            </a:r>
            <a:r>
              <a:rPr lang="en-US" sz="800" b="1" i="1" dirty="0">
                <a:latin typeface="Calibri" pitchFamily="34" charset="0"/>
              </a:rPr>
              <a:t>, MD</a:t>
            </a:r>
          </a:p>
          <a:p>
            <a:pPr eaLnBrk="0" hangingPunct="0">
              <a:defRPr/>
            </a:pPr>
            <a:r>
              <a:rPr lang="en-US" sz="800" dirty="0" smtClean="0">
                <a:latin typeface="Calibri" pitchFamily="34" charset="0"/>
              </a:rPr>
              <a:t>Chief Operating Officer &amp; Chief</a:t>
            </a:r>
            <a:r>
              <a:rPr lang="en-US" sz="800" dirty="0">
                <a:latin typeface="Calibri" pitchFamily="34" charset="0"/>
              </a:rPr>
              <a:t>, Children’s Physician </a:t>
            </a:r>
            <a:r>
              <a:rPr lang="en-US" sz="800" dirty="0" smtClean="0">
                <a:latin typeface="Calibri" pitchFamily="34" charset="0"/>
              </a:rPr>
              <a:t>Group, Children’s </a:t>
            </a:r>
            <a:r>
              <a:rPr lang="en-US" sz="800" dirty="0">
                <a:latin typeface="Calibri" pitchFamily="34" charset="0"/>
              </a:rPr>
              <a:t>Healthcare of </a:t>
            </a:r>
            <a:r>
              <a:rPr lang="en-US" sz="800" dirty="0" smtClean="0">
                <a:latin typeface="Calibri" pitchFamily="34" charset="0"/>
              </a:rPr>
              <a:t>Atlanta </a:t>
            </a:r>
            <a:r>
              <a:rPr lang="en-US" sz="800" dirty="0" smtClean="0">
                <a:latin typeface="Calibri" pitchFamily="34" charset="0"/>
                <a:hlinkClick r:id="rId30"/>
              </a:rPr>
              <a:t>pat.frias@choa.org</a:t>
            </a:r>
            <a:r>
              <a:rPr lang="en-US" sz="800" dirty="0" smtClean="0">
                <a:latin typeface="Calibri" pitchFamily="34" charset="0"/>
              </a:rPr>
              <a:t> </a:t>
            </a:r>
            <a:endParaRPr lang="en-US" sz="800" dirty="0">
              <a:latin typeface="Calibri" pitchFamily="34" charset="0"/>
            </a:endParaRPr>
          </a:p>
          <a:p>
            <a:pPr eaLnBrk="0" hangingPunct="0">
              <a:defRPr/>
            </a:pPr>
            <a:endParaRPr lang="en-US" sz="800" b="1" i="1" dirty="0">
              <a:latin typeface="Calibri" pitchFamily="34" charset="0"/>
            </a:endParaRPr>
          </a:p>
          <a:p>
            <a:pPr eaLnBrk="0" hangingPunct="0">
              <a:defRPr/>
            </a:pPr>
            <a:r>
              <a:rPr lang="en-US" sz="800" b="1" i="1" dirty="0">
                <a:latin typeface="Calibri" pitchFamily="34" charset="0"/>
              </a:rPr>
              <a:t>Paul Spearman, MD</a:t>
            </a:r>
            <a:r>
              <a:rPr lang="en-US" sz="800" dirty="0">
                <a:latin typeface="Calibri" pitchFamily="34" charset="0"/>
              </a:rPr>
              <a:t> </a:t>
            </a:r>
            <a:endParaRPr lang="en-US" sz="800" dirty="0"/>
          </a:p>
          <a:p>
            <a:pPr eaLnBrk="0" hangingPunct="0">
              <a:defRPr/>
            </a:pPr>
            <a:r>
              <a:rPr lang="en-US" sz="800" dirty="0" err="1">
                <a:latin typeface="Calibri" pitchFamily="34" charset="0"/>
              </a:rPr>
              <a:t>Nahmias</a:t>
            </a:r>
            <a:r>
              <a:rPr lang="en-US" sz="800" dirty="0">
                <a:latin typeface="Calibri" pitchFamily="34" charset="0"/>
              </a:rPr>
              <a:t>-Schinazi Professor </a:t>
            </a:r>
            <a:r>
              <a:rPr lang="en-US" sz="800" dirty="0" smtClean="0">
                <a:latin typeface="Calibri" pitchFamily="34" charset="0"/>
              </a:rPr>
              <a:t>&amp; </a:t>
            </a:r>
            <a:r>
              <a:rPr lang="en-US" sz="800" dirty="0">
                <a:latin typeface="Calibri" pitchFamily="34" charset="0"/>
              </a:rPr>
              <a:t>Chief, Pediatric Infectious </a:t>
            </a:r>
            <a:r>
              <a:rPr lang="en-US" sz="800" dirty="0" smtClean="0">
                <a:latin typeface="Calibri" pitchFamily="34" charset="0"/>
              </a:rPr>
              <a:t>Diseases, Chief </a:t>
            </a:r>
            <a:r>
              <a:rPr lang="en-US" sz="800" dirty="0">
                <a:latin typeface="Calibri" pitchFamily="34" charset="0"/>
              </a:rPr>
              <a:t>Research Officer, Children’s Healthcare of </a:t>
            </a:r>
            <a:r>
              <a:rPr lang="en-US" sz="800" dirty="0" smtClean="0">
                <a:latin typeface="Calibri" pitchFamily="34" charset="0"/>
              </a:rPr>
              <a:t>Atlanta, Vice </a:t>
            </a:r>
            <a:r>
              <a:rPr lang="en-US" sz="800" dirty="0">
                <a:latin typeface="Calibri" pitchFamily="34" charset="0"/>
              </a:rPr>
              <a:t>Chair for Research, </a:t>
            </a:r>
            <a:r>
              <a:rPr lang="en-US" sz="800" dirty="0" smtClean="0">
                <a:latin typeface="Calibri" pitchFamily="34" charset="0"/>
              </a:rPr>
              <a:t>Dept </a:t>
            </a:r>
            <a:r>
              <a:rPr lang="en-US" sz="800" dirty="0">
                <a:latin typeface="Calibri" pitchFamily="34" charset="0"/>
              </a:rPr>
              <a:t>of Pediatrics, Emory University </a:t>
            </a:r>
            <a:r>
              <a:rPr lang="en-US" sz="800" u="sng" dirty="0" smtClean="0">
                <a:latin typeface="Calibri" pitchFamily="34" charset="0"/>
                <a:hlinkClick r:id="rId11"/>
              </a:rPr>
              <a:t>paul.spearman@emory.edu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smtClean="0">
                <a:latin typeface="Calibri" pitchFamily="34" charset="0"/>
              </a:rPr>
              <a:t>Cynthia Wetmore, MD, PhD</a:t>
            </a:r>
            <a:endParaRPr lang="en-US" sz="800" dirty="0"/>
          </a:p>
          <a:p>
            <a:pPr eaLnBrk="0" hangingPunct="0">
              <a:defRPr/>
            </a:pPr>
            <a:r>
              <a:rPr lang="en-US" sz="800" dirty="0" smtClean="0">
                <a:latin typeface="Calibri" pitchFamily="34" charset="0"/>
              </a:rPr>
              <a:t>Director, Center for Clinical &amp; Translational Research and Director, Clinical Research for Children’s &amp; Emory</a:t>
            </a:r>
          </a:p>
          <a:p>
            <a:pPr eaLnBrk="0" hangingPunct="0">
              <a:defRPr/>
            </a:pPr>
            <a:r>
              <a:rPr lang="en-US" sz="800" dirty="0" err="1" smtClean="0">
                <a:latin typeface="Calibri" pitchFamily="34" charset="0"/>
              </a:rPr>
              <a:t>Dept</a:t>
            </a:r>
            <a:r>
              <a:rPr lang="en-US" sz="800" dirty="0" smtClean="0">
                <a:latin typeface="Calibri" pitchFamily="34" charset="0"/>
              </a:rPr>
              <a:t> </a:t>
            </a:r>
            <a:r>
              <a:rPr lang="en-US" sz="800" dirty="0">
                <a:latin typeface="Calibri" pitchFamily="34" charset="0"/>
              </a:rPr>
              <a:t>of Pediatrics, Emory University </a:t>
            </a:r>
            <a:r>
              <a:rPr lang="en-US" sz="800" u="sng" dirty="0" smtClean="0">
                <a:latin typeface="Calibri" pitchFamily="34" charset="0"/>
                <a:hlinkClick r:id="rId31"/>
              </a:rPr>
              <a:t>Cynthia.wetmore@emory.edu</a:t>
            </a:r>
            <a:r>
              <a:rPr lang="en-US" sz="800" dirty="0" smtClean="0">
                <a:latin typeface="Calibri" pitchFamily="34" charset="0"/>
              </a:rPr>
              <a:t> </a:t>
            </a:r>
            <a:endParaRPr lang="en-US" sz="800" dirty="0"/>
          </a:p>
          <a:p>
            <a:pPr marR="21880"/>
            <a:endParaRPr lang="en-US" sz="800" b="1" i="1" u="sng" dirty="0" smtClean="0">
              <a:latin typeface="Calibri"/>
            </a:endParaRPr>
          </a:p>
          <a:p>
            <a:pPr marR="21880"/>
            <a:r>
              <a:rPr lang="en-US" sz="800" b="1" i="1" u="sng" dirty="0" smtClean="0">
                <a:latin typeface="Calibri"/>
              </a:rPr>
              <a:t>Farah Chapes </a:t>
            </a:r>
          </a:p>
          <a:p>
            <a:r>
              <a:rPr lang="en-US" sz="800" dirty="0" smtClean="0">
                <a:latin typeface="Calibri"/>
              </a:rPr>
              <a:t>VP, Research &amp; Academic Administration</a:t>
            </a:r>
          </a:p>
          <a:p>
            <a:pPr marR="3500"/>
            <a:r>
              <a:rPr lang="en-US" sz="800" dirty="0" smtClean="0">
                <a:latin typeface="Calibri"/>
              </a:rPr>
              <a:t>Children's Healthcare of Atlanta </a:t>
            </a:r>
            <a:r>
              <a:rPr lang="en-US" sz="800" dirty="0" smtClean="0">
                <a:latin typeface="Calibri"/>
                <a:hlinkClick r:id="rId32"/>
              </a:rPr>
              <a:t>Farah.chapes@choa.org</a:t>
            </a:r>
            <a:r>
              <a:rPr lang="en-US" sz="800" dirty="0" smtClean="0">
                <a:latin typeface="Calibri"/>
              </a:rPr>
              <a:t>  </a:t>
            </a:r>
          </a:p>
          <a:p>
            <a:pPr marR="16430"/>
            <a:endParaRPr lang="en-US" sz="800" b="1" i="1" dirty="0" smtClean="0">
              <a:latin typeface="Calibri"/>
            </a:endParaRPr>
          </a:p>
          <a:p>
            <a:pPr marR="16430"/>
            <a:r>
              <a:rPr lang="en-US" sz="800" b="1" i="1" dirty="0" smtClean="0">
                <a:latin typeface="Calibri" pitchFamily="34" charset="0"/>
              </a:rPr>
              <a:t>Kris </a:t>
            </a:r>
            <a:r>
              <a:rPr lang="en-US" sz="800" b="1" i="1" dirty="0">
                <a:latin typeface="Calibri" pitchFamily="34" charset="0"/>
              </a:rPr>
              <a:t>Rogers, RN, CRA</a:t>
            </a:r>
            <a:endParaRPr lang="en-US" sz="800" b="1" i="1" dirty="0"/>
          </a:p>
          <a:p>
            <a:pPr eaLnBrk="0" hangingPunct="0">
              <a:defRPr/>
            </a:pPr>
            <a:r>
              <a:rPr lang="en-US" sz="800" dirty="0">
                <a:latin typeface="Calibri" pitchFamily="34" charset="0"/>
              </a:rPr>
              <a:t>Director of Research </a:t>
            </a:r>
            <a:r>
              <a:rPr lang="en-US" sz="800" dirty="0" smtClean="0">
                <a:latin typeface="Calibri" pitchFamily="34" charset="0"/>
              </a:rPr>
              <a:t>Administration &amp; </a:t>
            </a:r>
            <a:r>
              <a:rPr lang="en-US" sz="800" dirty="0">
                <a:latin typeface="Calibri" pitchFamily="34" charset="0"/>
              </a:rPr>
              <a:t>Graduate Medical </a:t>
            </a:r>
            <a:r>
              <a:rPr lang="en-US" sz="800" dirty="0" smtClean="0">
                <a:latin typeface="Calibri" pitchFamily="34" charset="0"/>
              </a:rPr>
              <a:t>Education,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3"/>
              </a:rPr>
              <a:t>kristine.rogers@choa.org</a:t>
            </a:r>
            <a:r>
              <a:rPr lang="en-US" sz="800" dirty="0">
                <a:latin typeface="Calibri" pitchFamily="34" charset="0"/>
              </a:rPr>
              <a:t> </a:t>
            </a:r>
          </a:p>
          <a:p>
            <a:pPr eaLnBrk="0" hangingPunct="0">
              <a:defRPr/>
            </a:pPr>
            <a:endParaRPr lang="en-US" sz="800" dirty="0"/>
          </a:p>
          <a:p>
            <a:pPr eaLnBrk="0" hangingPunct="0">
              <a:defRPr/>
            </a:pPr>
            <a:r>
              <a:rPr lang="en-US" sz="800" b="1" i="1" dirty="0">
                <a:latin typeface="Calibri" pitchFamily="34" charset="0"/>
              </a:rPr>
              <a:t>Liz McCarty</a:t>
            </a:r>
            <a:r>
              <a:rPr lang="en-US" sz="800" dirty="0">
                <a:latin typeface="Calibri" pitchFamily="34" charset="0"/>
              </a:rPr>
              <a:t> </a:t>
            </a:r>
            <a:endParaRPr lang="en-US" sz="800" dirty="0"/>
          </a:p>
          <a:p>
            <a:pPr eaLnBrk="0" hangingPunct="0">
              <a:defRPr/>
            </a:pPr>
            <a:r>
              <a:rPr lang="en-US" sz="800" dirty="0">
                <a:latin typeface="Calibri" pitchFamily="34" charset="0"/>
              </a:rPr>
              <a:t>Clinical </a:t>
            </a:r>
            <a:r>
              <a:rPr lang="en-US" sz="800" dirty="0" smtClean="0">
                <a:latin typeface="Calibri" pitchFamily="34" charset="0"/>
              </a:rPr>
              <a:t>Administrator, Department </a:t>
            </a:r>
            <a:r>
              <a:rPr lang="en-US" sz="800" dirty="0">
                <a:latin typeface="Calibri" pitchFamily="34" charset="0"/>
              </a:rPr>
              <a:t>of Pediatrics, Emory </a:t>
            </a:r>
            <a:r>
              <a:rPr lang="en-US" sz="800" dirty="0" smtClean="0">
                <a:latin typeface="Calibri" pitchFamily="34" charset="0"/>
              </a:rPr>
              <a:t>University </a:t>
            </a:r>
            <a:r>
              <a:rPr lang="en-US" sz="800" u="sng" dirty="0" smtClean="0">
                <a:latin typeface="Calibri" pitchFamily="34" charset="0"/>
                <a:hlinkClick r:id="rId34"/>
              </a:rPr>
              <a:t>mmccar2@emory.edu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smtClean="0">
              <a:latin typeface="Calibri" pitchFamily="34" charset="0"/>
            </a:endParaRPr>
          </a:p>
          <a:p>
            <a:pPr eaLnBrk="0" hangingPunct="0">
              <a:defRPr/>
            </a:pPr>
            <a:r>
              <a:rPr lang="en-US" sz="800" b="1" i="1" dirty="0" err="1" smtClean="0">
                <a:latin typeface="Calibri" pitchFamily="34" charset="0"/>
              </a:rPr>
              <a:t>Shantisa</a:t>
            </a:r>
            <a:r>
              <a:rPr lang="en-US" sz="800" b="1" i="1" dirty="0" smtClean="0">
                <a:latin typeface="Calibri" pitchFamily="34" charset="0"/>
              </a:rPr>
              <a:t> </a:t>
            </a:r>
            <a:r>
              <a:rPr lang="en-US" sz="800" b="1" i="1" dirty="0" err="1" smtClean="0">
                <a:latin typeface="Calibri" pitchFamily="34" charset="0"/>
              </a:rPr>
              <a:t>Fulgham</a:t>
            </a:r>
            <a:endParaRPr lang="en-US" sz="800" dirty="0"/>
          </a:p>
          <a:p>
            <a:pPr eaLnBrk="0" hangingPunct="0">
              <a:defRPr/>
            </a:pPr>
            <a:r>
              <a:rPr lang="en-US" sz="800" dirty="0" smtClean="0">
                <a:latin typeface="Calibri" pitchFamily="34" charset="0"/>
              </a:rPr>
              <a:t>Senior Business Manager, Department </a:t>
            </a:r>
            <a:r>
              <a:rPr lang="en-US" sz="800" dirty="0">
                <a:latin typeface="Calibri" pitchFamily="34" charset="0"/>
              </a:rPr>
              <a:t>of Pediatrics, Emory </a:t>
            </a:r>
            <a:r>
              <a:rPr lang="en-US" sz="800" dirty="0" smtClean="0">
                <a:latin typeface="Calibri" pitchFamily="34" charset="0"/>
              </a:rPr>
              <a:t>University </a:t>
            </a:r>
            <a:r>
              <a:rPr lang="en-US" sz="800" dirty="0" smtClean="0">
                <a:hlinkClick r:id="rId35"/>
              </a:rPr>
              <a:t>sfulgha@emory.edu</a:t>
            </a:r>
            <a:endParaRPr lang="en-US" sz="800" dirty="0" smtClean="0"/>
          </a:p>
          <a:p>
            <a:pPr eaLnBrk="0" hangingPunct="0">
              <a:defRPr/>
            </a:pPr>
            <a:endParaRPr lang="en-US" sz="800" dirty="0"/>
          </a:p>
          <a:p>
            <a:pPr eaLnBrk="0" hangingPunct="0">
              <a:defRPr/>
            </a:pPr>
            <a:r>
              <a:rPr lang="en-US" sz="800" b="1" i="1" dirty="0" smtClean="0">
                <a:latin typeface="Calibri" pitchFamily="34" charset="0"/>
              </a:rPr>
              <a:t>Stacy </a:t>
            </a:r>
            <a:r>
              <a:rPr lang="en-US" sz="800" b="1" i="1" dirty="0">
                <a:latin typeface="Calibri" pitchFamily="34" charset="0"/>
              </a:rPr>
              <a:t>S. </a:t>
            </a:r>
            <a:r>
              <a:rPr lang="en-US" sz="800" b="1" i="1" dirty="0" err="1">
                <a:latin typeface="Calibri" pitchFamily="34" charset="0"/>
              </a:rPr>
              <a:t>Heilman</a:t>
            </a:r>
            <a:r>
              <a:rPr lang="en-US" sz="800" b="1" i="1" dirty="0">
                <a:latin typeface="Calibri" pitchFamily="34" charset="0"/>
              </a:rPr>
              <a:t>, PhD</a:t>
            </a:r>
            <a:r>
              <a:rPr lang="en-US" sz="800" dirty="0">
                <a:latin typeface="Calibri" pitchFamily="34" charset="0"/>
              </a:rPr>
              <a:t> </a:t>
            </a:r>
            <a:endParaRPr lang="en-US" sz="800" dirty="0"/>
          </a:p>
          <a:p>
            <a:pPr eaLnBrk="0" hangingPunct="0">
              <a:defRPr/>
            </a:pPr>
            <a:r>
              <a:rPr lang="en-US" sz="800" dirty="0">
                <a:latin typeface="Calibri" pitchFamily="34" charset="0"/>
              </a:rPr>
              <a:t>Director of Programs &amp; Grants </a:t>
            </a:r>
            <a:r>
              <a:rPr lang="en-US" sz="800" dirty="0" smtClean="0">
                <a:latin typeface="Calibri" pitchFamily="34" charset="0"/>
              </a:rPr>
              <a:t>Advocate, Department </a:t>
            </a:r>
            <a:r>
              <a:rPr lang="en-US" sz="800" dirty="0">
                <a:latin typeface="Calibri" pitchFamily="34" charset="0"/>
              </a:rPr>
              <a:t>of Pediatrics, Emory University </a:t>
            </a:r>
            <a:r>
              <a:rPr lang="en-US" sz="800" dirty="0" smtClean="0">
                <a:latin typeface="Calibri" pitchFamily="34" charset="0"/>
              </a:rPr>
              <a:t>&amp; </a:t>
            </a:r>
            <a:r>
              <a:rPr lang="en-US" sz="800" dirty="0">
                <a:latin typeface="Calibri" pitchFamily="34" charset="0"/>
              </a:rPr>
              <a:t> Children's Healthcare of </a:t>
            </a:r>
            <a:r>
              <a:rPr lang="en-US" sz="800" dirty="0" smtClean="0">
                <a:latin typeface="Calibri" pitchFamily="34" charset="0"/>
              </a:rPr>
              <a:t>Atlanta </a:t>
            </a:r>
            <a:r>
              <a:rPr lang="en-US" sz="800" u="sng" dirty="0" smtClean="0">
                <a:latin typeface="Calibri" pitchFamily="34" charset="0"/>
                <a:hlinkClick r:id="rId36"/>
              </a:rPr>
              <a:t>stacy.heilman@emory.edu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a:latin typeface="Calibri" pitchFamily="34" charset="0"/>
              </a:rPr>
              <a:t>Barbara W. </a:t>
            </a:r>
            <a:r>
              <a:rPr lang="en-US" sz="800" b="1" i="1" dirty="0" err="1">
                <a:latin typeface="Calibri" pitchFamily="34" charset="0"/>
              </a:rPr>
              <a:t>Kilbourne</a:t>
            </a:r>
            <a:r>
              <a:rPr lang="en-US" sz="800" b="1" i="1" dirty="0">
                <a:latin typeface="Calibri" pitchFamily="34" charset="0"/>
              </a:rPr>
              <a:t>, RN, MPH</a:t>
            </a:r>
            <a:r>
              <a:rPr lang="en-US" sz="800" dirty="0">
                <a:latin typeface="Calibri" pitchFamily="34" charset="0"/>
              </a:rPr>
              <a:t> </a:t>
            </a:r>
            <a:endParaRPr lang="en-US" sz="800" dirty="0"/>
          </a:p>
          <a:p>
            <a:pPr eaLnBrk="0" hangingPunct="0">
              <a:defRPr/>
            </a:pPr>
            <a:r>
              <a:rPr lang="en-US" sz="800" dirty="0">
                <a:latin typeface="Calibri" pitchFamily="34" charset="0"/>
              </a:rPr>
              <a:t>Manager, Business </a:t>
            </a:r>
            <a:r>
              <a:rPr lang="en-US" sz="800" dirty="0" smtClean="0">
                <a:latin typeface="Calibri" pitchFamily="34" charset="0"/>
              </a:rPr>
              <a:t>Operations, Research </a:t>
            </a:r>
            <a:r>
              <a:rPr lang="en-US" sz="800" dirty="0">
                <a:latin typeface="Calibri" pitchFamily="34" charset="0"/>
              </a:rPr>
              <a:t>Strategy </a:t>
            </a:r>
            <a:r>
              <a:rPr lang="en-US" sz="800" dirty="0" smtClean="0">
                <a:latin typeface="Calibri" pitchFamily="34" charset="0"/>
              </a:rPr>
              <a:t>Leadership,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7"/>
              </a:rPr>
              <a:t>barbara.kilbourne@choa.org</a:t>
            </a:r>
            <a:endParaRPr lang="en-US" sz="80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2666791816"/>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accent1">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accent1">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accent1">
                        <a:lumMod val="40000"/>
                        <a:lumOff val="60000"/>
                        <a:alpha val="50196"/>
                      </a:schemeClr>
                    </a:solidFill>
                  </a:tcPr>
                </a:tc>
                <a:tc>
                  <a:txBody>
                    <a:bodyPr/>
                    <a:lstStyle/>
                    <a:p>
                      <a:pPr lvl="0"/>
                      <a:r>
                        <a:rPr lang="en-US" sz="1000" dirty="0" smtClean="0"/>
                        <a:t>Small animal surgical equipment</a:t>
                      </a:r>
                      <a:endParaRPr lang="en-US"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2</a:t>
                      </a:r>
                      <a:r>
                        <a:rPr kumimoji="0" lang="en-US" sz="1000" u="none" strike="noStrike" kern="0" cap="none" spc="0" normalizeH="0" baseline="30000" noProof="0" dirty="0" smtClean="0">
                          <a:ln>
                            <a:noFill/>
                          </a:ln>
                          <a:effectLst/>
                          <a:uLnTx/>
                          <a:uFillTx/>
                        </a:rPr>
                        <a:t>nd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accent1">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accent1">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accent1">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1">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7755"/>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54354928"/>
              </p:ext>
            </p:extLst>
          </p:nvPr>
        </p:nvGraphicFramePr>
        <p:xfrm>
          <a:off x="184870" y="758825"/>
          <a:ext cx="8763001" cy="4079499"/>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Bridget </a:t>
                      </a:r>
                      <a:r>
                        <a:rPr lang="en-US" sz="800" dirty="0" err="1" smtClean="0">
                          <a:latin typeface="+mn-lt"/>
                          <a:ea typeface="Calibri"/>
                          <a:cs typeface="Times New Roman"/>
                        </a:rPr>
                        <a:t>Neary</a:t>
                      </a:r>
                      <a:r>
                        <a:rPr lang="en-US" sz="800" baseline="0" dirty="0" smtClean="0">
                          <a:latin typeface="+mn-lt"/>
                          <a:ea typeface="Calibri"/>
                          <a:cs typeface="Times New Roman"/>
                        </a:rPr>
                        <a:t> </a:t>
                      </a:r>
                      <a:r>
                        <a:rPr lang="en-US" sz="800" baseline="0" dirty="0" smtClean="0">
                          <a:latin typeface="+mn-lt"/>
                          <a:ea typeface="Calibri"/>
                          <a:cs typeface="Times New Roman"/>
                          <a:hlinkClick r:id="rId7"/>
                        </a:rPr>
                        <a:t>bridget.e.neary@emory.edu</a:t>
                      </a:r>
                      <a:r>
                        <a:rPr lang="en-US" sz="800" baseline="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1"/>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2"/>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dirty="0">
                <a:solidFill>
                  <a:srgbClr val="000000"/>
                </a:solidFill>
                <a:latin typeface="Calibri" pitchFamily="34" charset="0"/>
              </a:rPr>
              <a:t>Partnership </a:t>
            </a:r>
            <a:r>
              <a:rPr lang="en-US" sz="2400" b="1" u="sng" dirty="0" smtClean="0">
                <a:solidFill>
                  <a:srgbClr val="000000"/>
                </a:solidFill>
                <a:latin typeface="Calibri" pitchFamily="34" charset="0"/>
              </a:rPr>
              <a:t>Cores</a:t>
            </a:r>
            <a:r>
              <a:rPr lang="en-US" sz="2400" b="1" i="1" dirty="0" smtClean="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331813464"/>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2386</TotalTime>
  <Words>4210</Words>
  <Application>Microsoft Office PowerPoint</Application>
  <PresentationFormat>On-screen Show (4:3)</PresentationFormat>
  <Paragraphs>667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228</cp:revision>
  <cp:lastPrinted>2015-07-01T13:08:07Z</cp:lastPrinted>
  <dcterms:created xsi:type="dcterms:W3CDTF">2011-12-08T19:57:10Z</dcterms:created>
  <dcterms:modified xsi:type="dcterms:W3CDTF">2015-10-23T18:20:16Z</dcterms:modified>
</cp:coreProperties>
</file>